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21"/>
  </p:notesMasterIdLst>
  <p:sldIdLst>
    <p:sldId id="256" r:id="rId2"/>
    <p:sldId id="267" r:id="rId3"/>
    <p:sldId id="266" r:id="rId4"/>
    <p:sldId id="269" r:id="rId5"/>
    <p:sldId id="277" r:id="rId6"/>
    <p:sldId id="270" r:id="rId7"/>
    <p:sldId id="271" r:id="rId8"/>
    <p:sldId id="272" r:id="rId9"/>
    <p:sldId id="273" r:id="rId10"/>
    <p:sldId id="274" r:id="rId11"/>
    <p:sldId id="276" r:id="rId12"/>
    <p:sldId id="278" r:id="rId13"/>
    <p:sldId id="275" r:id="rId14"/>
    <p:sldId id="279" r:id="rId15"/>
    <p:sldId id="281" r:id="rId16"/>
    <p:sldId id="280" r:id="rId17"/>
    <p:sldId id="282" r:id="rId18"/>
    <p:sldId id="261" r:id="rId19"/>
    <p:sldId id="283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26"/>
    <p:restoredTop sz="94643"/>
  </p:normalViewPr>
  <p:slideViewPr>
    <p:cSldViewPr snapToGrid="0" snapToObjects="1">
      <p:cViewPr varScale="1">
        <p:scale>
          <a:sx n="78" d="100"/>
          <a:sy n="78" d="100"/>
        </p:scale>
        <p:origin x="9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8291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1191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5761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9803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2192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8664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464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3360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4785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2715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7041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9256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1472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Google Shape;53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When decoding, attention calculation is only applied to memory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=1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.</a:t>
                </a: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1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53" name="Google Shape;53;p2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When decoding, attention calculation is only applied to memory where </a:t>
                </a:r>
                <a:r>
                  <a:rPr lang="en-US" altLang="zh-CN" i="0">
                    <a:solidFill>
                      <a:schemeClr val="tx1"/>
                    </a:solidFill>
                    <a:latin typeface="Cambria Math" panose="02040503050406030204" pitchFamily="18" charset="0"/>
                    <a:ea typeface="微软雅黑 Light" panose="020B0502040204020203" pitchFamily="34" charset="-122"/>
                  </a:rPr>
                  <a:t>𝑧_(𝑖,𝑗)=1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.</a:t>
                </a: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1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877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632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457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1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Comparing the result, we can find that FZ dataset is more consistent and regular than the handwritten dataset, so it needs less training samples to learn the character glyph.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5578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Opt 1">
  <p:cSld name="SECTION_HEADER_3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70" y="1067816"/>
            <a:ext cx="4649401" cy="25806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54" y="300083"/>
            <a:ext cx="6838338" cy="600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70" y="4755237"/>
            <a:ext cx="6838338" cy="600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8" y="270278"/>
            <a:ext cx="1220723" cy="2292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Opt 2">
  <p:cSld name="SECTION_HEADER_3_2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64737" y="300083"/>
            <a:ext cx="6101984" cy="535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36749" y="4755237"/>
            <a:ext cx="6838338" cy="600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34" y="-144242"/>
            <a:ext cx="1661264" cy="9214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5083" y="2276351"/>
            <a:ext cx="2750312" cy="30683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56" y="219476"/>
            <a:ext cx="1094378" cy="2055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pt 3">
  <p:cSld name="TITLE_AND_BODY_3">
    <p:bg>
      <p:bgPr>
        <a:solidFill>
          <a:srgbClr val="F8F9FA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/>
        </p:nvSpPr>
        <p:spPr>
          <a:xfrm>
            <a:off x="2835797" y="0"/>
            <a:ext cx="6308203" cy="5143500"/>
          </a:xfrm>
          <a:prstGeom prst="rect">
            <a:avLst/>
          </a:prstGeom>
          <a:solidFill>
            <a:schemeClr val="lt2">
              <a:alpha val="6588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68561" y="4797570"/>
            <a:ext cx="6838338" cy="600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alphaModFix amt="9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9602" y="1477988"/>
            <a:ext cx="3126946" cy="34884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64737" y="300083"/>
            <a:ext cx="6101984" cy="535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34" y="-144242"/>
            <a:ext cx="1661264" cy="92148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56" y="219476"/>
            <a:ext cx="1094378" cy="20552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idx="2"/>
          </p:nvPr>
        </p:nvSpPr>
        <p:spPr>
          <a:xfrm>
            <a:off x="4889914" y="1143796"/>
            <a:ext cx="3943349" cy="2392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SzPts val="3000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Can Machine Write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？</a:t>
            </a:r>
            <a:b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b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b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Chinese Fonts Generation</a:t>
            </a:r>
            <a:b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</a:b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via  </a:t>
            </a:r>
            <a:b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</a:br>
            <a:r>
              <a:rPr lang="en-US" altLang="zh-CN" sz="2000" b="1" dirty="0"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Recurrent Neural Network</a:t>
            </a:r>
            <a:endParaRPr sz="2800" b="1" i="0" u="none" strike="noStrike" cap="none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Google Sans Medium"/>
              <a:sym typeface="Google Sans Medium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9D5FC4-125F-0B46-AD2A-66745A2DE0AB}"/>
              </a:ext>
            </a:extLst>
          </p:cNvPr>
          <p:cNvSpPr txBox="1"/>
          <p:nvPr/>
        </p:nvSpPr>
        <p:spPr>
          <a:xfrm>
            <a:off x="5451593" y="3683655"/>
            <a:ext cx="2890536" cy="568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100" dirty="0"/>
              <a:t>Team Name: Bug Killer Team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1100" dirty="0"/>
              <a:t>Slice by Yang Hu, </a:t>
            </a:r>
            <a:r>
              <a:rPr kumimoji="1" lang="en-US" altLang="zh-CN" sz="1100" dirty="0" err="1"/>
              <a:t>Jiahao</a:t>
            </a:r>
            <a:r>
              <a:rPr kumimoji="1" lang="en-US" altLang="zh-CN" sz="1100" dirty="0"/>
              <a:t> Xu, </a:t>
            </a:r>
            <a:r>
              <a:rPr kumimoji="1" lang="en-US" altLang="zh-CN" sz="1100" dirty="0" err="1"/>
              <a:t>Xiaohan</a:t>
            </a:r>
            <a:r>
              <a:rPr kumimoji="1" lang="en-US" altLang="zh-CN" sz="1100" dirty="0"/>
              <a:t> Yu </a:t>
            </a:r>
            <a:endParaRPr kumimoji="1" lang="zh-CN" altLang="en-US" sz="1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5" name="Google Shape;55;p12"/>
              <p:cNvSpPr txBox="1"/>
              <p:nvPr/>
            </p:nvSpPr>
            <p:spPr>
              <a:xfrm>
                <a:off x="1088453" y="1299881"/>
                <a:ext cx="6937040" cy="2112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5" indent="-285750">
                  <a:buClr>
                    <a:srgbClr val="3399FF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conduct preprocess procedure for *.pot files from the CASIA database.</a:t>
                </a:r>
              </a:p>
              <a:p>
                <a:pPr marL="285750" lvl="5" indent="-285750">
                  <a:buClr>
                    <a:srgbClr val="3399FF"/>
                  </a:buClr>
                  <a:buFont typeface="Wingdings" panose="05000000000000000000" pitchFamily="2" charset="2"/>
                  <a:buChar char="p"/>
                </a:pP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285750" lvl="5" indent="-285750">
                  <a:buClr>
                    <a:srgbClr val="3399FF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Firstly we obtain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𝑥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𝑦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𝑝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1, 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𝑝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2, 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𝑝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for points in each stroke of a character, then we transfer them to relative coordinate and get sequence of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Δ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Δ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𝑦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,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𝑝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1, 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𝑝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2, 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𝑝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. Finally we match tags for a pair of handwriting from two person.</a:t>
                </a:r>
              </a:p>
              <a:p>
                <a:pPr marL="285750" lvl="5" indent="-285750">
                  <a:buClr>
                    <a:srgbClr val="3399FF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To make the model focus more on learning from key points, we adopt the Ramer-Douglas-</a:t>
                </a:r>
                <a:r>
                  <a:rPr lang="en-US" altLang="zh-CN" dirty="0" err="1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Peucker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algorithm on every sequential character to remove redundant points.</a:t>
                </a:r>
              </a:p>
            </p:txBody>
          </p:sp>
        </mc:Choice>
        <mc:Fallback>
          <p:sp>
            <p:nvSpPr>
              <p:cNvPr id="55" name="Google Shape;55;p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53" y="1299881"/>
                <a:ext cx="6937040" cy="2112789"/>
              </a:xfrm>
              <a:prstGeom prst="rect">
                <a:avLst/>
              </a:prstGeom>
              <a:blipFill>
                <a:blip r:embed="rId3"/>
                <a:stretch>
                  <a:fillRect l="-176" b="-5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Google Shape;57;p12"/>
          <p:cNvSpPr txBox="1"/>
          <p:nvPr/>
        </p:nvSpPr>
        <p:spPr>
          <a:xfrm>
            <a:off x="1014484" y="712959"/>
            <a:ext cx="8354402" cy="58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Data Preprocessing for Handwritten Dataset</a:t>
            </a:r>
          </a:p>
        </p:txBody>
      </p:sp>
    </p:spTree>
    <p:extLst>
      <p:ext uri="{BB962C8B-B14F-4D97-AF65-F5344CB8AC3E}">
        <p14:creationId xmlns:p14="http://schemas.microsoft.com/office/powerpoint/2010/main" val="892731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/>
        </p:nvSpPr>
        <p:spPr>
          <a:xfrm>
            <a:off x="1410186" y="1244573"/>
            <a:ext cx="6335485" cy="69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5" indent="-285750">
              <a:buClr>
                <a:srgbClr val="3399FF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Line 1 represents the reference font, line 2 represents ground truth font, line3 represents generated font.</a:t>
            </a: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9E2C854-D2C3-944A-813F-B01A69CDD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214" y="2025518"/>
            <a:ext cx="3548100" cy="10924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FF3FE3-CF68-8346-825D-9BECE5595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870" y="3279464"/>
            <a:ext cx="3539444" cy="1092463"/>
          </a:xfrm>
          <a:prstGeom prst="rect">
            <a:avLst/>
          </a:prstGeom>
        </p:spPr>
      </p:pic>
      <p:sp>
        <p:nvSpPr>
          <p:cNvPr id="7" name="Google Shape;57;p12">
            <a:extLst>
              <a:ext uri="{FF2B5EF4-FFF2-40B4-BE49-F238E27FC236}">
                <a16:creationId xmlns:a16="http://schemas.microsoft.com/office/drawing/2014/main" id="{74E79D6A-980C-4BEB-AE4F-215C1CAA4503}"/>
              </a:ext>
            </a:extLst>
          </p:cNvPr>
          <p:cNvSpPr txBox="1"/>
          <p:nvPr/>
        </p:nvSpPr>
        <p:spPr>
          <a:xfrm>
            <a:off x="1410186" y="661685"/>
            <a:ext cx="7817672" cy="58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Experimental Results on Font Dataset</a:t>
            </a:r>
          </a:p>
        </p:txBody>
      </p:sp>
    </p:spTree>
    <p:extLst>
      <p:ext uri="{BB962C8B-B14F-4D97-AF65-F5344CB8AC3E}">
        <p14:creationId xmlns:p14="http://schemas.microsoft.com/office/powerpoint/2010/main" val="3562797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/>
        </p:nvSpPr>
        <p:spPr>
          <a:xfrm>
            <a:off x="403764" y="1299882"/>
            <a:ext cx="6704702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Google Shape;57;p12"/>
          <p:cNvSpPr txBox="1"/>
          <p:nvPr/>
        </p:nvSpPr>
        <p:spPr>
          <a:xfrm>
            <a:off x="1113968" y="704819"/>
            <a:ext cx="8354402" cy="58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Experimental Results on Font Dataset</a:t>
            </a:r>
          </a:p>
        </p:txBody>
      </p:sp>
      <p:sp>
        <p:nvSpPr>
          <p:cNvPr id="7" name="Google Shape;106;p19">
            <a:extLst>
              <a:ext uri="{FF2B5EF4-FFF2-40B4-BE49-F238E27FC236}">
                <a16:creationId xmlns:a16="http://schemas.microsoft.com/office/drawing/2014/main" id="{718540A0-02E4-DC4A-869B-8F3D5EC4E91B}"/>
              </a:ext>
            </a:extLst>
          </p:cNvPr>
          <p:cNvSpPr txBox="1"/>
          <p:nvPr/>
        </p:nvSpPr>
        <p:spPr>
          <a:xfrm>
            <a:off x="733234" y="4664191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A5A5A5"/>
                </a:solidFill>
                <a:latin typeface="Google Sans"/>
                <a:ea typeface="Google Sans"/>
                <a:cs typeface="Google Sans"/>
                <a:sym typeface="Google Sans"/>
              </a:rPr>
              <a:t>Project Name</a:t>
            </a:r>
            <a:endParaRPr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DABF0DF-264E-3248-B805-B39C5D7F6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52" y="2709593"/>
            <a:ext cx="6870113" cy="8289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29B437A-EC0C-D147-B784-0382EDD3A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852" y="1653018"/>
            <a:ext cx="2878667" cy="86308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2D638D5-0718-D449-9D4A-7C5E7364E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432" y="1653017"/>
            <a:ext cx="4589519" cy="86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/>
        </p:nvSpPr>
        <p:spPr>
          <a:xfrm>
            <a:off x="403764" y="1299882"/>
            <a:ext cx="6704702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Google Shape;57;p12"/>
          <p:cNvSpPr txBox="1"/>
          <p:nvPr/>
        </p:nvSpPr>
        <p:spPr>
          <a:xfrm>
            <a:off x="1557564" y="686905"/>
            <a:ext cx="7817672" cy="58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Experimental Results on Font Dataset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7BCCED-A1C7-164C-9CB5-23466C6C5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1" y="1530756"/>
            <a:ext cx="7592786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65DE43-636E-2646-A329-D4DAB9537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21" y="1647564"/>
            <a:ext cx="7592786" cy="2743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26C490F-4430-914A-BB59-A03D19AF6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893" y="1530756"/>
            <a:ext cx="759278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80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/>
        </p:nvSpPr>
        <p:spPr>
          <a:xfrm>
            <a:off x="403764" y="1299882"/>
            <a:ext cx="6704702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Google Shape;57;p12"/>
          <p:cNvSpPr txBox="1"/>
          <p:nvPr/>
        </p:nvSpPr>
        <p:spPr>
          <a:xfrm>
            <a:off x="1398329" y="807389"/>
            <a:ext cx="7556415" cy="58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Experimental Results on Handwriting Dataset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6A89A1-2261-8A4C-A899-5ADE351CC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657" y="2244268"/>
            <a:ext cx="4794672" cy="1437551"/>
          </a:xfrm>
          <a:prstGeom prst="rect">
            <a:avLst/>
          </a:prstGeom>
        </p:spPr>
      </p:pic>
      <p:sp>
        <p:nvSpPr>
          <p:cNvPr id="9" name="Google Shape;55;p12">
            <a:extLst>
              <a:ext uri="{FF2B5EF4-FFF2-40B4-BE49-F238E27FC236}">
                <a16:creationId xmlns:a16="http://schemas.microsoft.com/office/drawing/2014/main" id="{0DB28374-620D-475A-9562-822DD4453320}"/>
              </a:ext>
            </a:extLst>
          </p:cNvPr>
          <p:cNvSpPr txBox="1"/>
          <p:nvPr/>
        </p:nvSpPr>
        <p:spPr>
          <a:xfrm>
            <a:off x="1410186" y="1244573"/>
            <a:ext cx="6335485" cy="694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5" indent="-285750">
              <a:buClr>
                <a:srgbClr val="3399FF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Line 1 represents the reference font, line 2 represents ground truth font, line3 represents generated font.</a:t>
            </a: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6393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/>
        </p:nvSpPr>
        <p:spPr>
          <a:xfrm>
            <a:off x="403764" y="1299882"/>
            <a:ext cx="6704702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Google Shape;57;p12"/>
          <p:cNvSpPr txBox="1"/>
          <p:nvPr/>
        </p:nvSpPr>
        <p:spPr>
          <a:xfrm>
            <a:off x="1398329" y="807389"/>
            <a:ext cx="7556415" cy="58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Demo Page for Generated Handwritten Characters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4EDBCE-1CE6-4834-A4AD-AE9E84AD4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056" y="1924309"/>
            <a:ext cx="2336885" cy="2336885"/>
          </a:xfrm>
          <a:prstGeom prst="rect">
            <a:avLst/>
          </a:prstGeom>
        </p:spPr>
      </p:pic>
      <p:sp>
        <p:nvSpPr>
          <p:cNvPr id="10" name="Google Shape;55;p12">
            <a:extLst>
              <a:ext uri="{FF2B5EF4-FFF2-40B4-BE49-F238E27FC236}">
                <a16:creationId xmlns:a16="http://schemas.microsoft.com/office/drawing/2014/main" id="{B511A9FF-52D9-409D-BCF0-0EC063C15F66}"/>
              </a:ext>
            </a:extLst>
          </p:cNvPr>
          <p:cNvSpPr txBox="1"/>
          <p:nvPr/>
        </p:nvSpPr>
        <p:spPr>
          <a:xfrm>
            <a:off x="1410186" y="1244573"/>
            <a:ext cx="6335485" cy="465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5" indent="-285750">
              <a:buClr>
                <a:srgbClr val="3399FF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 recommend to open this link from PC</a:t>
            </a:r>
          </a:p>
        </p:txBody>
      </p:sp>
    </p:spTree>
    <p:extLst>
      <p:ext uri="{BB962C8B-B14F-4D97-AF65-F5344CB8AC3E}">
        <p14:creationId xmlns:p14="http://schemas.microsoft.com/office/powerpoint/2010/main" val="2977255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/>
        </p:nvSpPr>
        <p:spPr>
          <a:xfrm>
            <a:off x="403764" y="1299882"/>
            <a:ext cx="6704702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Google Shape;57;p12"/>
          <p:cNvSpPr txBox="1"/>
          <p:nvPr/>
        </p:nvSpPr>
        <p:spPr>
          <a:xfrm>
            <a:off x="1219649" y="869544"/>
            <a:ext cx="7605400" cy="58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8" name="Google Shape;55;p12">
            <a:extLst>
              <a:ext uri="{FF2B5EF4-FFF2-40B4-BE49-F238E27FC236}">
                <a16:creationId xmlns:a16="http://schemas.microsoft.com/office/drawing/2014/main" id="{DA05200F-FBC2-E14B-ACF4-FD210D5C8941}"/>
              </a:ext>
            </a:extLst>
          </p:cNvPr>
          <p:cNvSpPr txBox="1"/>
          <p:nvPr/>
        </p:nvSpPr>
        <p:spPr>
          <a:xfrm>
            <a:off x="1219649" y="1348281"/>
            <a:ext cx="6704702" cy="1778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5" indent="-285750">
              <a:buClr>
                <a:srgbClr val="3399FF"/>
              </a:buClr>
              <a:buFont typeface="Wingdings" panose="05000000000000000000" pitchFamily="2" charset="2"/>
              <a:buChar char="p"/>
            </a:pP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lvl="5" indent="-285750">
              <a:buClr>
                <a:srgbClr val="3399FF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 focus on the sequential characteristic of Chinese character and propose a novel RNN-based model with monotonic attention mechanism</a:t>
            </a:r>
          </a:p>
          <a:p>
            <a:pPr marL="285750" lvl="5" indent="-285750">
              <a:buClr>
                <a:srgbClr val="3399FF"/>
              </a:buClr>
              <a:buFont typeface="Wingdings" panose="05000000000000000000" pitchFamily="2" charset="2"/>
              <a:buChar char="p"/>
            </a:pP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lvl="5" indent="-285750">
              <a:buClr>
                <a:srgbClr val="3399FF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 conduct experiment on two dataset, results show that our model can generalize well on small-scale dataset while cost no performance drop</a:t>
            </a:r>
          </a:p>
          <a:p>
            <a:pPr marL="285750" lvl="5" indent="-285750">
              <a:buClr>
                <a:srgbClr val="3399FF"/>
              </a:buClr>
              <a:buFont typeface="Wingdings" panose="05000000000000000000" pitchFamily="2" charset="2"/>
              <a:buChar char="p"/>
            </a:pP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9700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/>
        </p:nvSpPr>
        <p:spPr>
          <a:xfrm>
            <a:off x="403764" y="1299882"/>
            <a:ext cx="6704702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Google Shape;57;p12"/>
          <p:cNvSpPr txBox="1"/>
          <p:nvPr/>
        </p:nvSpPr>
        <p:spPr>
          <a:xfrm>
            <a:off x="1219649" y="869544"/>
            <a:ext cx="7605400" cy="58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Future Work</a:t>
            </a:r>
          </a:p>
        </p:txBody>
      </p:sp>
      <p:sp>
        <p:nvSpPr>
          <p:cNvPr id="8" name="Google Shape;55;p12">
            <a:extLst>
              <a:ext uri="{FF2B5EF4-FFF2-40B4-BE49-F238E27FC236}">
                <a16:creationId xmlns:a16="http://schemas.microsoft.com/office/drawing/2014/main" id="{DA05200F-FBC2-E14B-ACF4-FD210D5C8941}"/>
              </a:ext>
            </a:extLst>
          </p:cNvPr>
          <p:cNvSpPr txBox="1"/>
          <p:nvPr/>
        </p:nvSpPr>
        <p:spPr>
          <a:xfrm>
            <a:off x="1219649" y="1160988"/>
            <a:ext cx="6704702" cy="1778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5" indent="-285750">
              <a:buClr>
                <a:srgbClr val="3399FF"/>
              </a:buClr>
              <a:buFont typeface="Wingdings" panose="05000000000000000000" pitchFamily="2" charset="2"/>
              <a:buChar char="p"/>
            </a:pP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lvl="5" indent="-285750">
              <a:lnSpc>
                <a:spcPct val="150000"/>
              </a:lnSpc>
              <a:buClr>
                <a:srgbClr val="3399FF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Better data preprocessing technique for handwriting data</a:t>
            </a:r>
          </a:p>
          <a:p>
            <a:pPr marL="285750" lvl="5" indent="-285750">
              <a:lnSpc>
                <a:spcPct val="150000"/>
              </a:lnSpc>
              <a:buClr>
                <a:srgbClr val="3399FF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Add glyph contour rendering module for characters via CNN</a:t>
            </a:r>
          </a:p>
          <a:p>
            <a:pPr marL="285750" lvl="5" indent="-285750">
              <a:lnSpc>
                <a:spcPct val="150000"/>
              </a:lnSpc>
              <a:buClr>
                <a:srgbClr val="3399FF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End-to-end Chinese fonts generation</a:t>
            </a:r>
          </a:p>
          <a:p>
            <a:pPr marL="285750" lvl="5" indent="-285750">
              <a:lnSpc>
                <a:spcPct val="150000"/>
              </a:lnSpc>
              <a:buClr>
                <a:srgbClr val="3399FF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Specialized model design for irregular handwriting data</a:t>
            </a:r>
          </a:p>
          <a:p>
            <a:pPr marL="285750" lvl="5" indent="-285750">
              <a:lnSpc>
                <a:spcPct val="150000"/>
              </a:lnSpc>
              <a:buClr>
                <a:srgbClr val="3399FF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Production level applications such as writing robots, generating personal handwriting fonts etc.</a:t>
            </a:r>
          </a:p>
        </p:txBody>
      </p:sp>
    </p:spTree>
    <p:extLst>
      <p:ext uri="{BB962C8B-B14F-4D97-AF65-F5344CB8AC3E}">
        <p14:creationId xmlns:p14="http://schemas.microsoft.com/office/powerpoint/2010/main" val="1278575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/>
        </p:nvSpPr>
        <p:spPr>
          <a:xfrm>
            <a:off x="421694" y="4681124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A5A5A5"/>
                </a:solidFill>
                <a:latin typeface="Google Sans"/>
                <a:ea typeface="Google Sans"/>
                <a:cs typeface="Google Sans"/>
                <a:sym typeface="Google Sans"/>
              </a:rPr>
              <a:t>Project Name</a:t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1177770" y="721124"/>
            <a:ext cx="3500400" cy="58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Reference</a:t>
            </a:r>
            <a:endParaRPr sz="2400" b="0" i="0" u="none" strike="noStrike" cap="none" dirty="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6" name="Google Shape;55;p12">
            <a:extLst>
              <a:ext uri="{FF2B5EF4-FFF2-40B4-BE49-F238E27FC236}">
                <a16:creationId xmlns:a16="http://schemas.microsoft.com/office/drawing/2014/main" id="{75519F5F-50A8-44F3-936E-7C57FF7BAF1D}"/>
              </a:ext>
            </a:extLst>
          </p:cNvPr>
          <p:cNvSpPr txBox="1"/>
          <p:nvPr/>
        </p:nvSpPr>
        <p:spPr>
          <a:xfrm>
            <a:off x="1177769" y="1304012"/>
            <a:ext cx="6896709" cy="2807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5" indent="-285750">
              <a:buClr>
                <a:srgbClr val="3399FF"/>
              </a:buClr>
              <a:buFont typeface="Wingdings" panose="05000000000000000000" pitchFamily="2" charset="2"/>
              <a:buChar char="p"/>
            </a:pP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lvl="5" indent="-285750">
              <a:buClr>
                <a:srgbClr val="3399FF"/>
              </a:buClr>
              <a:buFont typeface="Wingdings" panose="05000000000000000000" pitchFamily="2" charset="2"/>
              <a:buChar char="p"/>
            </a:pPr>
            <a:r>
              <a:rPr lang="en-US" altLang="zh-CN" sz="12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GRAVES A.: Generating sequences with recurrent neural net- works. </a:t>
            </a:r>
            <a:r>
              <a:rPr lang="en-US" altLang="zh-CN" sz="120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arXiv</a:t>
            </a:r>
            <a:r>
              <a:rPr lang="en-US" altLang="zh-CN" sz="12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preprint arXiv:1308.0850, 2013.</a:t>
            </a:r>
          </a:p>
          <a:p>
            <a:pPr marL="285750" lvl="5" indent="-285750">
              <a:buClr>
                <a:srgbClr val="3399FF"/>
              </a:buClr>
              <a:buFont typeface="Wingdings" panose="05000000000000000000" pitchFamily="2" charset="2"/>
              <a:buChar char="p"/>
            </a:pPr>
            <a:r>
              <a:rPr lang="en-US" altLang="zh-CN" sz="12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120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FontRNN</a:t>
            </a:r>
            <a:r>
              <a:rPr lang="en-US" altLang="zh-CN" sz="12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Generating Large-scale Chinese Fonts via Recurrent Neural Network. Computer Graphics Forum, 2019.</a:t>
            </a:r>
          </a:p>
          <a:p>
            <a:pPr marL="285750" lvl="5" indent="-285750">
              <a:buClr>
                <a:srgbClr val="3399FF"/>
              </a:buClr>
              <a:buFont typeface="Wingdings" panose="05000000000000000000" pitchFamily="2" charset="2"/>
              <a:buChar char="p"/>
            </a:pPr>
            <a:r>
              <a:rPr lang="en-US" altLang="zh-CN" sz="12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Generating handwritten </a:t>
            </a:r>
            <a:r>
              <a:rPr lang="en-US" altLang="zh-CN" sz="120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chinese</a:t>
            </a:r>
            <a:r>
              <a:rPr lang="en-US" altLang="zh-CN" sz="12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characters using </a:t>
            </a:r>
            <a:r>
              <a:rPr lang="en-US" altLang="zh-CN" sz="120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cyclegan</a:t>
            </a:r>
            <a:r>
              <a:rPr lang="en-US" altLang="zh-CN" sz="12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</a:t>
            </a:r>
            <a:r>
              <a:rPr lang="en-US" altLang="zh-CN" sz="120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arXiv</a:t>
            </a:r>
            <a:r>
              <a:rPr lang="en-US" altLang="zh-CN" sz="12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preprint arXiv:1801.08624 (2018). </a:t>
            </a:r>
          </a:p>
          <a:p>
            <a:pPr marL="285750" lvl="5" indent="-285750">
              <a:buClr>
                <a:srgbClr val="3399FF"/>
              </a:buClr>
              <a:buFont typeface="Wingdings" panose="05000000000000000000" pitchFamily="2" charset="2"/>
              <a:buChar char="p"/>
            </a:pPr>
            <a:r>
              <a:rPr lang="en-US" altLang="zh-CN" sz="12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Sequence to sequence learning with neural networks. In Advances in neural information processing systems (2014), pp. 3104–3112.</a:t>
            </a:r>
          </a:p>
          <a:p>
            <a:pPr marL="285750" lvl="5" indent="-285750">
              <a:buClr>
                <a:srgbClr val="3399FF"/>
              </a:buClr>
              <a:buFont typeface="Wingdings" panose="05000000000000000000" pitchFamily="2" charset="2"/>
              <a:buChar char="p"/>
            </a:pPr>
            <a:r>
              <a:rPr lang="en-US" altLang="zh-CN" sz="12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Online and linear-time attention by enforcing monotonic alignments. In Proceedings of the 34th International Conference on Machine </a:t>
            </a:r>
            <a:r>
              <a:rPr lang="en-US" altLang="zh-CN" sz="1200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LearningVolume</a:t>
            </a:r>
            <a:r>
              <a:rPr lang="en-US" altLang="zh-CN" sz="12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70 (2017), JMLR. org, pp. 2837–2846.</a:t>
            </a:r>
          </a:p>
          <a:p>
            <a:pPr marL="285750" lvl="5" indent="-285750">
              <a:buClr>
                <a:srgbClr val="3399FF"/>
              </a:buClr>
              <a:buFont typeface="Wingdings" panose="05000000000000000000" pitchFamily="2" charset="2"/>
              <a:buChar char="p"/>
            </a:pPr>
            <a:endParaRPr lang="en-US" altLang="zh-CN" sz="12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/>
        </p:nvSpPr>
        <p:spPr>
          <a:xfrm>
            <a:off x="421694" y="4681124"/>
            <a:ext cx="2805600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A5A5A5"/>
                </a:solidFill>
                <a:latin typeface="Google Sans"/>
                <a:ea typeface="Google Sans"/>
                <a:cs typeface="Google Sans"/>
                <a:sym typeface="Google Sans"/>
              </a:rPr>
              <a:t>Project Name</a:t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2279947" y="1847795"/>
            <a:ext cx="5231194" cy="1132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Thanks for </a:t>
            </a:r>
            <a:r>
              <a:rPr lang="en-US" sz="4400" dirty="0">
                <a:latin typeface="Google Sans Medium"/>
                <a:ea typeface="Google Sans Medium"/>
                <a:cs typeface="Google Sans Medium"/>
                <a:sym typeface="Google Sans Medium"/>
              </a:rPr>
              <a:t>Listening</a:t>
            </a:r>
            <a:r>
              <a:rPr lang="en-US" sz="4400" b="0" i="0" u="none" strike="noStrike" cap="none" dirty="0">
                <a:solidFill>
                  <a:srgbClr val="00000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!</a:t>
            </a:r>
            <a:endParaRPr sz="4400" b="0" i="0" u="none" strike="noStrike" cap="none" dirty="0">
              <a:solidFill>
                <a:srgbClr val="000000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11250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/>
        </p:nvSpPr>
        <p:spPr>
          <a:xfrm>
            <a:off x="1179371" y="1447774"/>
            <a:ext cx="6486894" cy="224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Clr>
                <a:srgbClr val="3399FF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Handling characters have attracted intensive attentions recent years, among which the following two topics are most popular: character recognition and glyph synthesis, corresponding to the two basic skills of humans: reading and writing.</a:t>
            </a:r>
          </a:p>
          <a:p>
            <a:pPr marL="285750" indent="-285750" algn="just">
              <a:buClr>
                <a:srgbClr val="3399FF"/>
              </a:buClr>
              <a:buFont typeface="Wingdings" panose="05000000000000000000" pitchFamily="2" charset="2"/>
              <a:buChar char="p"/>
            </a:pP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algn="just">
              <a:buClr>
                <a:srgbClr val="3399FF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Despite the development of deep learning networks, Chinese font generation is still a rather challenging task. </a:t>
            </a:r>
          </a:p>
          <a:p>
            <a:pPr marL="285750" indent="-285750" algn="just">
              <a:buClr>
                <a:srgbClr val="3399FF"/>
              </a:buClr>
              <a:buFont typeface="Wingdings" panose="05000000000000000000" pitchFamily="2" charset="2"/>
              <a:buChar char="p"/>
            </a:pP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algn="just">
              <a:buClr>
                <a:srgbClr val="3399FF"/>
              </a:buClr>
              <a:buFont typeface="Wingdings" panose="05000000000000000000" pitchFamily="2" charset="2"/>
              <a:buChar char="p"/>
            </a:pP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6" name="Google Shape;56;p12"/>
          <p:cNvSpPr txBox="1"/>
          <p:nvPr/>
        </p:nvSpPr>
        <p:spPr>
          <a:xfrm>
            <a:off x="1088453" y="4795227"/>
            <a:ext cx="6967094" cy="2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dirty="0"/>
          </a:p>
        </p:txBody>
      </p:sp>
      <p:sp>
        <p:nvSpPr>
          <p:cNvPr id="57" name="Google Shape;57;p12"/>
          <p:cNvSpPr txBox="1"/>
          <p:nvPr/>
        </p:nvSpPr>
        <p:spPr>
          <a:xfrm>
            <a:off x="1179370" y="714422"/>
            <a:ext cx="8354402" cy="58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Chinese Fonts Generation</a:t>
            </a:r>
          </a:p>
        </p:txBody>
      </p:sp>
    </p:spTree>
    <p:extLst>
      <p:ext uri="{BB962C8B-B14F-4D97-AF65-F5344CB8AC3E}">
        <p14:creationId xmlns:p14="http://schemas.microsoft.com/office/powerpoint/2010/main" val="132175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/>
        </p:nvSpPr>
        <p:spPr>
          <a:xfrm>
            <a:off x="1088453" y="575631"/>
            <a:ext cx="8354402" cy="58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Chinese Fonts Generation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07ECE9-E94A-8E4F-9265-62C056EFF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631" y="3094264"/>
            <a:ext cx="4089916" cy="1473605"/>
          </a:xfrm>
          <a:prstGeom prst="rect">
            <a:avLst/>
          </a:prstGeom>
        </p:spPr>
      </p:pic>
      <p:sp>
        <p:nvSpPr>
          <p:cNvPr id="7" name="Google Shape;55;p12">
            <a:extLst>
              <a:ext uri="{FF2B5EF4-FFF2-40B4-BE49-F238E27FC236}">
                <a16:creationId xmlns:a16="http://schemas.microsoft.com/office/drawing/2014/main" id="{6B63FACC-EF0E-46FB-8729-7F7B8A8E1416}"/>
              </a:ext>
            </a:extLst>
          </p:cNvPr>
          <p:cNvSpPr txBox="1"/>
          <p:nvPr/>
        </p:nvSpPr>
        <p:spPr>
          <a:xfrm>
            <a:off x="1088454" y="1152623"/>
            <a:ext cx="6863560" cy="18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Clr>
                <a:srgbClr val="3399FF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Most proposed models focus on the image-level features, utilize CNN to generate bitmaps, for example, cycle GAN. </a:t>
            </a:r>
          </a:p>
          <a:p>
            <a:pPr marL="285750" indent="-285750" algn="just">
              <a:buClr>
                <a:srgbClr val="3399FF"/>
              </a:buClr>
              <a:buFont typeface="Wingdings" panose="05000000000000000000" pitchFamily="2" charset="2"/>
              <a:buChar char="p"/>
            </a:pP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algn="just">
              <a:buClr>
                <a:srgbClr val="3399FF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Chinese characters are naturally consist of several strokes and they should be written in a specific order.</a:t>
            </a:r>
          </a:p>
          <a:p>
            <a:pPr marL="285750" indent="-285750" algn="just">
              <a:buClr>
                <a:srgbClr val="3399FF"/>
              </a:buClr>
              <a:buFont typeface="Wingdings" panose="05000000000000000000" pitchFamily="2" charset="2"/>
              <a:buChar char="p"/>
            </a:pP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algn="just">
              <a:buClr>
                <a:srgbClr val="3399FF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 focus on the temporal-level features, treat Chinese characters as sequences of points.</a:t>
            </a:r>
          </a:p>
          <a:p>
            <a:pPr marL="285750" indent="-285750" algn="just">
              <a:buClr>
                <a:srgbClr val="3399FF"/>
              </a:buClr>
              <a:buFont typeface="Wingdings" panose="05000000000000000000" pitchFamily="2" charset="2"/>
              <a:buChar char="p"/>
            </a:pP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3031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5" name="Google Shape;55;p12"/>
              <p:cNvSpPr txBox="1"/>
              <p:nvPr/>
            </p:nvSpPr>
            <p:spPr>
              <a:xfrm>
                <a:off x="1020537" y="1299881"/>
                <a:ext cx="7035010" cy="1802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 algn="just">
                  <a:buClr>
                    <a:srgbClr val="3399FF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Chinese character is treated as sequences of points, format as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, 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…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微软雅黑 Light" panose="020B0502040204020203" pitchFamily="34" charset="-122"/>
                  </a:rPr>
                  <a:t>.</a:t>
                </a:r>
              </a:p>
              <a:p>
                <a:pPr lvl="0" algn="just">
                  <a:buClr>
                    <a:srgbClr val="3399FF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Δ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lvl="0" algn="just">
                  <a:buClr>
                    <a:srgbClr val="3399FF"/>
                  </a:buClr>
                </a:pP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285750" lvl="5" indent="-285750">
                  <a:buClr>
                    <a:srgbClr val="3399FF"/>
                  </a:buClr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𝑎𝑛𝑑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𝑦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are positions under relative coordinate.</a:t>
                </a:r>
              </a:p>
              <a:p>
                <a:pPr marL="285750" lvl="5" indent="-285750">
                  <a:buClr>
                    <a:srgbClr val="3399FF"/>
                  </a:buClr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𝑝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1, 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𝑝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2, 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𝑝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is one-hot vector for 3 category of points: </a:t>
                </a:r>
              </a:p>
              <a:p>
                <a:pPr lvl="5">
                  <a:buClr>
                    <a:srgbClr val="3399FF"/>
                  </a:buClr>
                </a:pPr>
                <a:r>
                  <a:rPr lang="en-US" altLang="zh-CN" sz="12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      p1 indicates that the pen is currently touching the paper</a:t>
                </a:r>
              </a:p>
              <a:p>
                <a:pPr lvl="8">
                  <a:buClr>
                    <a:srgbClr val="3399FF"/>
                  </a:buClr>
                </a:pPr>
                <a:r>
                  <a:rPr lang="en-US" altLang="zh-CN" sz="12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      p2 denotes the end of one stroke and no line will be drawn next</a:t>
                </a:r>
              </a:p>
              <a:p>
                <a:pPr lvl="8">
                  <a:buClr>
                    <a:srgbClr val="3399FF"/>
                  </a:buClr>
                </a:pPr>
                <a:r>
                  <a:rPr lang="en-US" altLang="zh-CN" sz="1200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      p3 indicates that the end of character</a:t>
                </a:r>
              </a:p>
              <a:p>
                <a:pPr algn="just"/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just"/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>
          <p:sp>
            <p:nvSpPr>
              <p:cNvPr id="55" name="Google Shape;55;p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537" y="1299881"/>
                <a:ext cx="7035010" cy="1802547"/>
              </a:xfrm>
              <a:prstGeom prst="rect">
                <a:avLst/>
              </a:prstGeom>
              <a:blipFill>
                <a:blip r:embed="rId3"/>
                <a:stretch>
                  <a:fillRect l="-87" b="-3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Google Shape;57;p12"/>
          <p:cNvSpPr txBox="1"/>
          <p:nvPr/>
        </p:nvSpPr>
        <p:spPr>
          <a:xfrm>
            <a:off x="1020537" y="663318"/>
            <a:ext cx="8354402" cy="58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Data Representation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DB2EB0-F215-6641-A0B8-F0A42BB47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202" y="2939005"/>
            <a:ext cx="3625983" cy="16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86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/>
        </p:nvSpPr>
        <p:spPr>
          <a:xfrm>
            <a:off x="1088453" y="1169253"/>
            <a:ext cx="6874330" cy="111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buClr>
                <a:srgbClr val="3399FF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Based on the task, design a model based on Seq2Seq.</a:t>
            </a:r>
          </a:p>
          <a:p>
            <a:pPr lvl="0" algn="just">
              <a:buClr>
                <a:srgbClr val="3399FF"/>
              </a:buClr>
            </a:pP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 algn="just">
              <a:buClr>
                <a:srgbClr val="3399FF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encoder-decoder Seq2Seq framework is widely employed to a variety of sequence related or generation tasks.</a:t>
            </a:r>
          </a:p>
          <a:p>
            <a:pPr algn="just"/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/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Google Shape;57;p12"/>
          <p:cNvSpPr txBox="1"/>
          <p:nvPr/>
        </p:nvSpPr>
        <p:spPr>
          <a:xfrm>
            <a:off x="1088453" y="696631"/>
            <a:ext cx="8354402" cy="58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Model Architecture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453C23-F1D7-FF44-BE61-4F3BB175F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647" y="2165930"/>
            <a:ext cx="6349482" cy="244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88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5" name="Google Shape;55;p12"/>
              <p:cNvSpPr txBox="1"/>
              <p:nvPr/>
            </p:nvSpPr>
            <p:spPr>
              <a:xfrm>
                <a:off x="1077686" y="1308045"/>
                <a:ext cx="7258050" cy="3076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5" indent="-285750">
                  <a:buClr>
                    <a:srgbClr val="3399FF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One point can be strongly related to several points but not necessarily all points in the same character.</a:t>
                </a:r>
              </a:p>
              <a:p>
                <a:pPr marL="285750" lvl="5" indent="-285750">
                  <a:buClr>
                    <a:srgbClr val="3399FF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Natural monotonic alignment between reference and target characters</a:t>
                </a:r>
              </a:p>
              <a:p>
                <a:pPr marL="285750" lvl="5" indent="-285750">
                  <a:buClr>
                    <a:srgbClr val="3399FF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Based on these, we utilize a </a:t>
                </a:r>
                <a:r>
                  <a:rPr lang="en-US" altLang="zh-CN" b="1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soft monotonic attention mechanism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.</a:t>
                </a:r>
              </a:p>
              <a:p>
                <a:pPr marL="285750" lvl="5" indent="-285750">
                  <a:buClr>
                    <a:srgbClr val="3399FF"/>
                  </a:buClr>
                  <a:buFont typeface="Wingdings" panose="05000000000000000000" pitchFamily="2" charset="2"/>
                  <a:buChar char="p"/>
                </a:pP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𝜎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𝑊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just"/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𝑠𝑖𝑔𝑚𝑜𝑖𝑑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𝑝</m:t>
                          </m:r>
                        </m:e>
                      </m:d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~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𝐵𝑒𝑟𝑛𝑜𝑢𝑙𝑙𝑖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285750" lvl="5" indent="-285750">
                  <a:buClr>
                    <a:srgbClr val="3399FF"/>
                  </a:buClr>
                  <a:buFont typeface="Wingdings" panose="05000000000000000000" pitchFamily="2" charset="2"/>
                  <a:buChar char="p"/>
                </a:pP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285750" lvl="5" indent="-285750">
                  <a:buClr>
                    <a:srgbClr val="3399FF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When decoding, attention calculation is only applied to memory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 Light" panose="020B0502040204020203" pitchFamily="34" charset="-122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=1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.</a:t>
                </a:r>
              </a:p>
              <a:p>
                <a:pPr marL="285750" lvl="5" indent="-285750">
                  <a:buClr>
                    <a:srgbClr val="3399FF"/>
                  </a:buClr>
                  <a:buFont typeface="Wingdings" panose="05000000000000000000" pitchFamily="2" charset="2"/>
                  <a:buChar char="p"/>
                </a:pPr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 Light" panose="020B0502040204020203" pitchFamily="34" charset="-122"/>
                </a:endParaRPr>
              </a:p>
            </p:txBody>
          </p:sp>
        </mc:Choice>
        <mc:Fallback>
          <p:sp>
            <p:nvSpPr>
              <p:cNvPr id="55" name="Google Shape;55;p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86" y="1308045"/>
                <a:ext cx="7258050" cy="3076175"/>
              </a:xfrm>
              <a:prstGeom prst="rect">
                <a:avLst/>
              </a:prstGeom>
              <a:blipFill>
                <a:blip r:embed="rId3"/>
                <a:stretch>
                  <a:fillRect l="-1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Google Shape;57;p12"/>
          <p:cNvSpPr txBox="1"/>
          <p:nvPr/>
        </p:nvSpPr>
        <p:spPr>
          <a:xfrm>
            <a:off x="1132409" y="756303"/>
            <a:ext cx="7531922" cy="58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55589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5" name="Google Shape;55;p12"/>
              <p:cNvSpPr txBox="1"/>
              <p:nvPr/>
            </p:nvSpPr>
            <p:spPr>
              <a:xfrm>
                <a:off x="1143001" y="1299882"/>
                <a:ext cx="6980463" cy="14269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5" indent="-285750">
                  <a:buClr>
                    <a:srgbClr val="3399FF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Decoder takes the previous attention output and target input as input and produces a hidden state at each decode timestep.</a:t>
                </a:r>
              </a:p>
              <a:p>
                <a:pPr marL="285750" lvl="5" indent="-285750">
                  <a:buClr>
                    <a:srgbClr val="3399FF"/>
                  </a:buClr>
                  <a:buFont typeface="Wingdings" panose="05000000000000000000" pitchFamily="2" charset="2"/>
                  <a:buChar char="p"/>
                </a:pP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285750" lvl="5" indent="-285750">
                  <a:buClr>
                    <a:srgbClr val="3399FF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Presume that at each decoding time, the distribution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𝑎𝑛𝑑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Δ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 Light" panose="020B0502040204020203" pitchFamily="34" charset="-122"/>
                      </a:rPr>
                      <m:t>𝑦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 fit a </a:t>
                </a:r>
                <a:r>
                  <a:rPr lang="en-US" altLang="zh-CN" b="1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Gaussian mixture probability model 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with M bivariate normal distributions. </a:t>
                </a:r>
              </a:p>
              <a:p>
                <a:pPr marL="285750" lvl="5" indent="-285750">
                  <a:buClr>
                    <a:srgbClr val="3399FF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We use RNN to predict both the parameters of GMM and the 3-category classification labels.</a:t>
                </a:r>
              </a:p>
              <a:p>
                <a:pPr marL="285750" lvl="5" indent="-285750">
                  <a:buClr>
                    <a:srgbClr val="3399FF"/>
                  </a:buClr>
                  <a:buFont typeface="Wingdings" panose="05000000000000000000" pitchFamily="2" charset="2"/>
                  <a:buChar char="p"/>
                </a:pP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𝑑𝑒𝑐𝑜𝑑𝑒𝑟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𝑜𝑢𝑡𝑝𝑢𝑡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={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𝑥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𝑚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,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𝑦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𝑚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,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𝑥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𝑚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, 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𝑦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𝑚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,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𝜌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𝑥𝑦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𝑚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}</m:t>
                      </m:r>
                    </m:oMath>
                  </m:oMathPara>
                </a14:m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just"/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𝑝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=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𝑀</m:t>
                          </m:r>
                        </m:sup>
                      </m:sSub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𝜋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𝑚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𝒩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 </m:t>
                      </m:r>
                      <m:r>
                        <m:rPr>
                          <m:lit/>
                        </m:rP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Δ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Δ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|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𝑥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𝑚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,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𝜇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𝑦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𝑚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,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𝑥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𝑚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, 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𝑦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𝑚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,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𝜌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𝑥𝑦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𝑚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285750" lvl="5" indent="-285750">
                  <a:buClr>
                    <a:srgbClr val="3399FF"/>
                  </a:buClr>
                  <a:buFont typeface="Wingdings" panose="05000000000000000000" pitchFamily="2" charset="2"/>
                  <a:buChar char="p"/>
                </a:pP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>
          <p:sp>
            <p:nvSpPr>
              <p:cNvPr id="55" name="Google Shape;55;p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1" y="1299882"/>
                <a:ext cx="6980463" cy="1426990"/>
              </a:xfrm>
              <a:prstGeom prst="rect">
                <a:avLst/>
              </a:prstGeom>
              <a:blipFill>
                <a:blip r:embed="rId3"/>
                <a:stretch>
                  <a:fillRect l="-175" b="-782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Google Shape;57;p12"/>
          <p:cNvSpPr txBox="1"/>
          <p:nvPr/>
        </p:nvSpPr>
        <p:spPr>
          <a:xfrm>
            <a:off x="1143001" y="696630"/>
            <a:ext cx="8354402" cy="58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778569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5" name="Google Shape;55;p12"/>
              <p:cNvSpPr txBox="1"/>
              <p:nvPr/>
            </p:nvSpPr>
            <p:spPr>
              <a:xfrm>
                <a:off x="979714" y="1545621"/>
                <a:ext cx="6391144" cy="21781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5" indent="-285750">
                  <a:buClr>
                    <a:srgbClr val="3399FF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dirty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Design a loss function for this special decoder output</a:t>
                </a:r>
              </a:p>
              <a:p>
                <a:pPr marL="285750" lvl="5" indent="-285750">
                  <a:buClr>
                    <a:srgbClr val="3399FF"/>
                  </a:buClr>
                  <a:buFont typeface="Wingdings" panose="05000000000000000000" pitchFamily="2" charset="2"/>
                  <a:buChar char="p"/>
                </a:pP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𝐿𝑜𝑠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𝑑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𝐿</m:t>
                          </m:r>
                        </m:den>
                      </m:f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𝐿</m:t>
                          </m:r>
                        </m:sup>
                      </m:sSubSup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log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⁡(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𝑀</m:t>
                          </m:r>
                        </m:sup>
                      </m:sSub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𝑝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𝑚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Δ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Δ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))</m:t>
                      </m:r>
                    </m:oMath>
                  </m:oMathPara>
                </a14:m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𝐿𝑜𝑠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 Light" panose="020B0502040204020203" pitchFamily="34" charset="-122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𝐿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3</m:t>
                          </m:r>
                        </m:sup>
                      </m:sSubSup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log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⁡(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/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𝐿𝑜𝑠𝑠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𝐿𝑜𝑠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 Light" panose="020B0502040204020203" pitchFamily="34" charset="-122"/>
                        </a:rPr>
                        <m:t>𝑙𝑜𝑠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 Light" panose="020B0502040204020203" pitchFamily="34" charset="-122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/>
                <a:endParaRPr lang="en-US" altLang="zh-CN" dirty="0"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  <a:p>
                <a:pPr marL="285750" lvl="5" indent="-285750">
                  <a:buClr>
                    <a:srgbClr val="3399FF"/>
                  </a:buClr>
                  <a:buFont typeface="Wingdings" panose="05000000000000000000" pitchFamily="2" charset="2"/>
                  <a:buChar char="p"/>
                </a:pPr>
                <a:endParaRPr lang="en-US" altLang="zh-CN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</mc:Choice>
        <mc:Fallback>
          <p:sp>
            <p:nvSpPr>
              <p:cNvPr id="55" name="Google Shape;55;p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14" y="1545621"/>
                <a:ext cx="6391144" cy="2178105"/>
              </a:xfrm>
              <a:prstGeom prst="rect">
                <a:avLst/>
              </a:prstGeom>
              <a:blipFill>
                <a:blip r:embed="rId3"/>
                <a:stretch>
                  <a:fillRect l="-1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Google Shape;57;p12"/>
          <p:cNvSpPr txBox="1"/>
          <p:nvPr/>
        </p:nvSpPr>
        <p:spPr>
          <a:xfrm>
            <a:off x="979714" y="830482"/>
            <a:ext cx="7858493" cy="58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574885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/>
        </p:nvSpPr>
        <p:spPr>
          <a:xfrm>
            <a:off x="1186425" y="1285312"/>
            <a:ext cx="6618633" cy="188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5" indent="-285750">
              <a:buClr>
                <a:srgbClr val="3399FF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 experiment on two dataset, </a:t>
            </a:r>
            <a:r>
              <a:rPr lang="en-US" altLang="zh-CN" dirty="0" err="1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FangZheng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font dataset and a  handwritten dataset from CASIA database</a:t>
            </a:r>
          </a:p>
          <a:p>
            <a:pPr marL="285750" lvl="5" indent="-285750">
              <a:buClr>
                <a:srgbClr val="3399FF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 the training process, the former one uses 775 samples and the latter one uses 2000 samples, for that handwritten character are far more irregular and difficult to learn.</a:t>
            </a:r>
          </a:p>
          <a:p>
            <a:pPr marL="285750" lvl="5" indent="-285750">
              <a:buClr>
                <a:srgbClr val="3399FF"/>
              </a:buClr>
              <a:buFont typeface="Wingdings" panose="05000000000000000000" pitchFamily="2" charset="2"/>
              <a:buChar char="p"/>
            </a:pP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lvl="5" indent="-285750">
              <a:buClr>
                <a:srgbClr val="3399FF"/>
              </a:buCl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Our model can generate thousands of unseen characters with small amount of training samples.</a:t>
            </a:r>
          </a:p>
          <a:p>
            <a:pPr marL="285750" lvl="5" indent="-285750">
              <a:buClr>
                <a:srgbClr val="3399FF"/>
              </a:buClr>
              <a:buFont typeface="Wingdings" panose="05000000000000000000" pitchFamily="2" charset="2"/>
              <a:buChar char="p"/>
            </a:pP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/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/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Google Shape;57;p12"/>
          <p:cNvSpPr txBox="1"/>
          <p:nvPr/>
        </p:nvSpPr>
        <p:spPr>
          <a:xfrm>
            <a:off x="1088453" y="779737"/>
            <a:ext cx="8354402" cy="582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3969527432"/>
      </p:ext>
    </p:extLst>
  </p:cSld>
  <p:clrMapOvr>
    <a:masterClrMapping/>
  </p:clrMapOvr>
</p:sld>
</file>

<file path=ppt/theme/theme1.xml><?xml version="1.0" encoding="utf-8"?>
<a:theme xmlns:a="http://schemas.openxmlformats.org/drawingml/2006/main" name="Google AI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962</Words>
  <Application>Microsoft Office PowerPoint</Application>
  <PresentationFormat>全屏显示(16:9)</PresentationFormat>
  <Paragraphs>96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Google Sans</vt:lpstr>
      <vt:lpstr>Google Sans Medium</vt:lpstr>
      <vt:lpstr>微软雅黑</vt:lpstr>
      <vt:lpstr>微软雅黑 Light</vt:lpstr>
      <vt:lpstr>Arial</vt:lpstr>
      <vt:lpstr>Cambria Math</vt:lpstr>
      <vt:lpstr>Wingdings</vt:lpstr>
      <vt:lpstr>Google AI</vt:lpstr>
      <vt:lpstr>Can Machine Write？  Chinese Fonts Generation via   Recurrent Neural Network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Full Name, Your Title</dc:title>
  <cp:lastModifiedBy>huyang huyang</cp:lastModifiedBy>
  <cp:revision>207</cp:revision>
  <dcterms:modified xsi:type="dcterms:W3CDTF">2020-01-16T15:31:32Z</dcterms:modified>
</cp:coreProperties>
</file>